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63" r:id="rId3"/>
    <p:sldId id="260" r:id="rId4"/>
    <p:sldId id="261" r:id="rId5"/>
    <p:sldId id="259" r:id="rId6"/>
    <p:sldId id="262" r:id="rId7"/>
    <p:sldId id="264" r:id="rId8"/>
    <p:sldId id="266" r:id="rId9"/>
    <p:sldId id="365" r:id="rId10"/>
    <p:sldId id="376" r:id="rId11"/>
    <p:sldId id="415" r:id="rId12"/>
    <p:sldId id="363" r:id="rId13"/>
    <p:sldId id="359" r:id="rId14"/>
    <p:sldId id="358" r:id="rId15"/>
    <p:sldId id="414" r:id="rId16"/>
    <p:sldId id="364" r:id="rId17"/>
    <p:sldId id="295" r:id="rId18"/>
    <p:sldId id="353" r:id="rId19"/>
    <p:sldId id="366" r:id="rId20"/>
    <p:sldId id="367" r:id="rId21"/>
    <p:sldId id="416" r:id="rId22"/>
    <p:sldId id="354" r:id="rId23"/>
    <p:sldId id="368" r:id="rId24"/>
    <p:sldId id="369" r:id="rId25"/>
    <p:sldId id="370" r:id="rId26"/>
    <p:sldId id="371" r:id="rId27"/>
    <p:sldId id="374" r:id="rId28"/>
    <p:sldId id="372" r:id="rId29"/>
    <p:sldId id="373" r:id="rId30"/>
    <p:sldId id="375" r:id="rId31"/>
    <p:sldId id="377" r:id="rId32"/>
    <p:sldId id="38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388" r:id="rId41"/>
    <p:sldId id="390" r:id="rId42"/>
    <p:sldId id="389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357" r:id="rId67"/>
  </p:sldIdLst>
  <p:sldSz cx="9144000" cy="6858000" type="screen4x3"/>
  <p:notesSz cx="7281863" cy="104124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85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0" autoAdjust="0"/>
    <p:restoredTop sz="94698" autoAdjust="0"/>
  </p:normalViewPr>
  <p:slideViewPr>
    <p:cSldViewPr>
      <p:cViewPr>
        <p:scale>
          <a:sx n="66" d="100"/>
          <a:sy n="66" d="100"/>
        </p:scale>
        <p:origin x="-1086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55950" cy="520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24325" y="0"/>
            <a:ext cx="3155950" cy="5207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EBB1F40-6DD9-434B-A9B6-69631BC18218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8225" y="781050"/>
            <a:ext cx="5207000" cy="390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28663" y="4946650"/>
            <a:ext cx="5824537" cy="4684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890125"/>
            <a:ext cx="3155950" cy="520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24325" y="9890125"/>
            <a:ext cx="3155950" cy="5207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D05A0D-CB26-470B-8A77-C2202D42DA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8E586B-8D5E-49D9-8D45-502D3DDED169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23F3-80AE-40F7-843A-15AF331E477C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31D6-60FA-4B8A-9E6C-9BF390D8D1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DBFAF-9805-41CE-A033-65D2681EDE87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D979-FD41-419D-BED8-7291E37E2B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D71B-1EB3-47E2-AEA5-2176011D69E4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9DFB3-459B-49E1-8879-DC730946F9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AB054-BABF-483A-9B97-7FE73CF106F6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3549A-C6B3-4B1C-9709-AEA72B47FB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9002B-E205-418E-80A0-A3F608079B37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FE52-5F33-424E-BB83-25589BE297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BD4B-C9F5-40BD-82E6-1F633E598137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3FEB9-E47A-45B8-BAA3-7ADC0C9C0A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60428-DA2B-4DBC-BA71-345193187330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F9C15-73BC-4431-8AF2-EE89544184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96C0E-A51C-40D1-851C-EEBBDFE4110D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726F5-18FC-476E-B385-251900B71C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6F28-9280-4674-A670-4C98A90D83AD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E4A8B-C4B8-4D25-AE06-093F817C24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56B6-568D-4754-A587-FFBD23F9F4D3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E047B-F224-4619-B6B2-5F180F3ECB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93625-F9BC-44D8-98BB-867B1156BA33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96C75-2EAB-401C-8025-315D1DC391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C05847-2D51-4D24-B5F5-3E4DC65015B1}" type="datetimeFigureOut">
              <a:rPr lang="ru-RU"/>
              <a:pPr>
                <a:defRPr/>
              </a:pPr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A3053C1-0675-4856-B617-457007A274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4.pn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86188" y="3132138"/>
            <a:ext cx="200977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179388" y="5892800"/>
            <a:ext cx="59293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latin typeface="Adventure" pitchFamily="2" charset="0"/>
              </a:rPr>
              <a:t>Докладывает: Воронова Галина Ивановна, </a:t>
            </a:r>
          </a:p>
          <a:p>
            <a:pPr eaLnBrk="1" hangingPunct="1"/>
            <a:r>
              <a:rPr lang="ru-RU" altLang="ru-RU">
                <a:latin typeface="Adventure" pitchFamily="2" charset="0"/>
              </a:rPr>
              <a:t>Глава Администрации Костинского сельского поселения</a:t>
            </a: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395288" y="1052513"/>
            <a:ext cx="8410575" cy="1400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ОТЧЕТ ГЛАВЫ АДМИНИСТРАЦИИ</a:t>
            </a:r>
          </a:p>
          <a:p>
            <a:pPr algn="ctr"/>
            <a:r>
              <a:rPr lang="ru-RU" sz="32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КОСТИНСКОГО СЕЛЬСКОГО ПОСЕЛЕНИЯ </a:t>
            </a:r>
          </a:p>
          <a:p>
            <a:pPr algn="ctr"/>
            <a:r>
              <a:rPr lang="ru-RU" sz="32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 ПРОДЕЛАННОЙ РАБОТЕ В 2018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забор\P8086855_c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1" y="692150"/>
            <a:ext cx="4214024" cy="2808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C:\Users\User\Desktop\забор\PA179188_c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716338"/>
            <a:ext cx="4214025" cy="280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9600" y="136525"/>
            <a:ext cx="792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800" b="1" dirty="0">
                <a:latin typeface="+mj-lt"/>
              </a:rPr>
              <a:t>Ремонт и покраска малых архитектурных форм</a:t>
            </a:r>
          </a:p>
        </p:txBody>
      </p:sp>
      <p:pic>
        <p:nvPicPr>
          <p:cNvPr id="16390" name="Picture 6" descr="D:\FOTO\2018 Фото баннер горки\P808685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4977" y="692151"/>
            <a:ext cx="3726983" cy="5833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755650" y="138113"/>
            <a:ext cx="74882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/>
              <a:t>Ремонт и покраска малых архитектурных форм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420815" y="764704"/>
            <a:ext cx="556162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0898" name="Picture 2" descr="D:\Мои документы\ФОТО\Фото 2016\DSC0338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1" y="764704"/>
            <a:ext cx="3029177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423863" y="904875"/>
            <a:ext cx="728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ДО</a:t>
            </a:r>
          </a:p>
        </p:txBody>
      </p:sp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3635375" y="904875"/>
            <a:ext cx="139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ПОСЛЕ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68313" y="31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Замена тротуара по улице Центральная</a:t>
            </a:r>
          </a:p>
        </p:txBody>
      </p:sp>
      <p:pic>
        <p:nvPicPr>
          <p:cNvPr id="12292" name="Picture 4" descr="C:\Users\User\Desktop\забор\IMG_20181015_162857_c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668" y="1102520"/>
            <a:ext cx="3600400" cy="5421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C:\Users\User\Desktop\забор\IMG_20181030_163818_c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00" y="1102520"/>
            <a:ext cx="3600400" cy="539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900113" y="1196975"/>
            <a:ext cx="728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ДО</a:t>
            </a:r>
          </a:p>
        </p:txBody>
      </p:sp>
      <p:sp>
        <p:nvSpPr>
          <p:cNvPr id="13318" name="TextBox 3"/>
          <p:cNvSpPr txBox="1">
            <a:spLocks noChangeArrowheads="1"/>
          </p:cNvSpPr>
          <p:nvPr/>
        </p:nvSpPr>
        <p:spPr bwMode="auto">
          <a:xfrm>
            <a:off x="5784850" y="1238250"/>
            <a:ext cx="139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ПОСЛЕ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7"/>
          <p:cNvSpPr>
            <a:spLocks noChangeArrowheads="1"/>
          </p:cNvSpPr>
          <p:nvPr/>
        </p:nvSpPr>
        <p:spPr bwMode="auto">
          <a:xfrm>
            <a:off x="1835150" y="188913"/>
            <a:ext cx="586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latin typeface="Times New Roman" pitchFamily="18" charset="0"/>
                <a:cs typeface="Times New Roman" pitchFamily="18" charset="0"/>
              </a:rPr>
              <a:t>Народные инициативы 2018 г.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3" name="Picture 9" descr="C:\Users\User\Desktop\Живой регион 2018\PA26918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92109" y="908720"/>
            <a:ext cx="4209409" cy="2430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4" name="Picture 10" descr="C:\Users\User\Desktop\Живой регион 2018\PA189195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68168" y="4262331"/>
            <a:ext cx="4310091" cy="229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5" name="Picture 11" descr="C:\Users\User\Desktop\Живой регион 2018\PA18920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1484784"/>
            <a:ext cx="5076056" cy="348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7"/>
          <p:cNvSpPr>
            <a:spLocks noChangeArrowheads="1"/>
          </p:cNvSpPr>
          <p:nvPr/>
        </p:nvSpPr>
        <p:spPr bwMode="auto">
          <a:xfrm>
            <a:off x="1808163" y="93663"/>
            <a:ext cx="581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latin typeface="Times New Roman" pitchFamily="18" charset="0"/>
                <a:cs typeface="Times New Roman" pitchFamily="18" charset="0"/>
              </a:rPr>
              <a:t>Народные инициативы 2018 г.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Picture 9" descr="C:\Users\User\Desktop\Живой регион 2018\DSC0359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0209" y="971322"/>
            <a:ext cx="5581911" cy="4925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50" name="Picture 10" descr="C:\Users\User\Desktop\Живой регион 2018\DSC036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766" y="971322"/>
            <a:ext cx="3277022" cy="492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/>
              <a:t>Предупреждение ЧС и обеспечение пожарной безопасности</a:t>
            </a:r>
            <a:r>
              <a:rPr lang="ru-RU" sz="2000" smtClean="0"/>
              <a:t> </a:t>
            </a:r>
          </a:p>
        </p:txBody>
      </p:sp>
      <p:sp>
        <p:nvSpPr>
          <p:cNvPr id="16387" name="Rectangl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7047" name="Picture 7" descr="IMG_20181130_11211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2" y="1341438"/>
            <a:ext cx="2914651" cy="4581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7048" name="Picture 8" descr="IMG_20181130_11061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46896" y="1341438"/>
            <a:ext cx="5689600" cy="4618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User\Desktop\забор\DSC00900_c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3905" y="846138"/>
            <a:ext cx="3577911" cy="371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2" name="Picture 2" descr="C:\Users\User\Desktop\забор\P12502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80551"/>
            <a:ext cx="5274228" cy="3956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88963" y="322263"/>
            <a:ext cx="792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 dirty="0">
                <a:latin typeface="+mj-lt"/>
              </a:rPr>
              <a:t>Ограждение стадиона</a:t>
            </a:r>
          </a:p>
        </p:txBody>
      </p:sp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395288" y="925513"/>
            <a:ext cx="7286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ДО</a:t>
            </a:r>
          </a:p>
        </p:txBody>
      </p:sp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3727450" y="5805488"/>
            <a:ext cx="139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ПОСЛЕ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588963" y="322263"/>
            <a:ext cx="792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800" b="1" dirty="0">
                <a:latin typeface="+mj-lt"/>
              </a:rPr>
              <a:t>       Получение  скорой помощи</a:t>
            </a:r>
          </a:p>
        </p:txBody>
      </p:sp>
      <p:pic>
        <p:nvPicPr>
          <p:cNvPr id="13316" name="Picture 6" descr="K:\DSC035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8263" y="3213100"/>
            <a:ext cx="4819650" cy="322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7" name="Picture 5" descr="K:\DSC0357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52513"/>
            <a:ext cx="5387975" cy="2992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7"/>
          <p:cNvSpPr>
            <a:spLocks noChangeArrowheads="1"/>
          </p:cNvSpPr>
          <p:nvPr/>
        </p:nvSpPr>
        <p:spPr bwMode="auto">
          <a:xfrm>
            <a:off x="414338" y="149225"/>
            <a:ext cx="8156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latin typeface="Vesna" pitchFamily="2" charset="0"/>
              </a:rPr>
              <a:t>Благоустройство территории поселения</a:t>
            </a:r>
          </a:p>
        </p:txBody>
      </p:sp>
      <p:pic>
        <p:nvPicPr>
          <p:cNvPr id="19460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8769" y="3501008"/>
            <a:ext cx="8476456" cy="3259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1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2855" y="839486"/>
            <a:ext cx="2607046" cy="2522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2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7433" y="796890"/>
            <a:ext cx="1911350" cy="256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3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73113"/>
            <a:ext cx="2989262" cy="256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9788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7"/>
          <p:cNvSpPr>
            <a:spLocks noChangeArrowheads="1"/>
          </p:cNvSpPr>
          <p:nvPr/>
        </p:nvSpPr>
        <p:spPr bwMode="auto">
          <a:xfrm>
            <a:off x="684213" y="260350"/>
            <a:ext cx="6783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Участие в  районном конкурсе на лучшую усадьбу</a:t>
            </a:r>
          </a:p>
        </p:txBody>
      </p:sp>
      <p:pic>
        <p:nvPicPr>
          <p:cNvPr id="20488" name="Picture 8" descr="C:\Users\User\Desktop\дворы\DSCN266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1599" y="3901887"/>
            <a:ext cx="2088232" cy="2783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9" name="Picture 9" descr="C:\Users\User\Desktop\дворы\DSCN266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9538" y="891389"/>
            <a:ext cx="4510293" cy="280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Рисунок 7" descr="DSC02481.JPG"/>
          <p:cNvPicPr>
            <a:picLocks noChangeAspect="1"/>
          </p:cNvPicPr>
          <p:nvPr/>
        </p:nvPicPr>
        <p:blipFill>
          <a:blip r:embed="rId5" cstate="screen"/>
          <a:srcRect t="3710" b="3544"/>
          <a:stretch>
            <a:fillRect/>
          </a:stretch>
        </p:blipFill>
        <p:spPr bwMode="auto">
          <a:xfrm>
            <a:off x="5108357" y="914535"/>
            <a:ext cx="3496091" cy="5771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90" name="Picture 10" descr="C:\Users\User\Desktop\дворы\DSCN266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2221" y="3901887"/>
            <a:ext cx="2251464" cy="2783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саййты по демографии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00713" y="120650"/>
            <a:ext cx="266541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539750" y="31750"/>
            <a:ext cx="55927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3600" b="1">
                <a:latin typeface="Vesna" pitchFamily="2" charset="0"/>
              </a:rPr>
              <a:t>                             </a:t>
            </a:r>
            <a:r>
              <a:rPr lang="ru-RU" altLang="ru-RU" sz="4000" b="1">
                <a:solidFill>
                  <a:srgbClr val="002060"/>
                </a:solidFill>
                <a:latin typeface="Vesna" pitchFamily="2" charset="0"/>
              </a:rPr>
              <a:t>Демография</a:t>
            </a:r>
            <a:endParaRPr lang="ru-RU" altLang="ru-RU" sz="4000" b="1">
              <a:latin typeface="Vesna" pitchFamily="2" charset="0"/>
            </a:endParaRP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611188" y="1484313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i="1">
                <a:latin typeface="Adventure" pitchFamily="2" charset="0"/>
              </a:rPr>
              <a:t>Численность населения</a:t>
            </a:r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94413" y="3716338"/>
            <a:ext cx="290671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9" name="Object 14"/>
          <p:cNvGraphicFramePr>
            <a:graphicFrameLocks noChangeAspect="1"/>
          </p:cNvGraphicFramePr>
          <p:nvPr/>
        </p:nvGraphicFramePr>
        <p:xfrm>
          <a:off x="152400" y="2636838"/>
          <a:ext cx="5548313" cy="4025900"/>
        </p:xfrm>
        <a:graphic>
          <a:graphicData uri="http://schemas.openxmlformats.org/presentationml/2006/ole">
            <p:oleObj spid="_x0000_s3079" r:id="rId7" imgW="5547841" imgH="4023709" progId="Excel.Chart.8">
              <p:embed/>
            </p:oleObj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4929188" y="1676400"/>
            <a:ext cx="4000500" cy="1357313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</a:rPr>
              <a:t>В 2018 году  в п. Костино родилось 10 малышей, умерло 20 человек.</a:t>
            </a:r>
            <a:endParaRPr lang="ru-RU" altLang="ru-RU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395288" y="404813"/>
            <a:ext cx="8064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Участие в  районном конкурсе на лучшую усадьбу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9788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Рисунок 3" descr="DSCN254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928670"/>
            <a:ext cx="2928958" cy="2197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5" name="Рисунок 4" descr="DSC02489.JPG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 bwMode="auto">
          <a:xfrm>
            <a:off x="3563888" y="867682"/>
            <a:ext cx="5040560" cy="3744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Рисунок 5" descr="DSCN257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4282" y="3286124"/>
            <a:ext cx="2916237" cy="162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7" name="Рисунок 6" descr="DSCN255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512" y="5045097"/>
            <a:ext cx="2963728" cy="1712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12" name="Прямоугольник 7"/>
          <p:cNvSpPr>
            <a:spLocks noChangeArrowheads="1"/>
          </p:cNvSpPr>
          <p:nvPr/>
        </p:nvSpPr>
        <p:spPr bwMode="auto">
          <a:xfrm>
            <a:off x="6300788" y="5003800"/>
            <a:ext cx="27035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 i="1">
                <a:latin typeface="Arial" charset="0"/>
              </a:rPr>
              <a:t>Награждение победителя занявшего первое место в районном конкурсе</a:t>
            </a:r>
          </a:p>
        </p:txBody>
      </p:sp>
      <p:pic>
        <p:nvPicPr>
          <p:cNvPr id="20489" name="Picture 9" descr="G:\IMG_20190129_14483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605499" y="4910170"/>
            <a:ext cx="2550677" cy="180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G:\IMG_20190129_14483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5536" y="492809"/>
            <a:ext cx="3816424" cy="583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471984"/>
            <a:ext cx="4060296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7"/>
          <p:cNvSpPr>
            <a:spLocks noChangeArrowheads="1"/>
          </p:cNvSpPr>
          <p:nvPr/>
        </p:nvSpPr>
        <p:spPr bwMode="auto">
          <a:xfrm>
            <a:off x="0" y="188913"/>
            <a:ext cx="8621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3200" b="1">
                <a:latin typeface="Vesna" pitchFamily="2" charset="0"/>
              </a:rPr>
              <a:t>Посадка и уход за клумбой в парке ветеранов</a:t>
            </a:r>
          </a:p>
        </p:txBody>
      </p:sp>
      <p:pic>
        <p:nvPicPr>
          <p:cNvPr id="12292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00800" cy="454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Click="0" advTm="2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7"/>
          <p:cNvSpPr>
            <a:spLocks noChangeArrowheads="1"/>
          </p:cNvSpPr>
          <p:nvPr/>
        </p:nvSpPr>
        <p:spPr bwMode="auto">
          <a:xfrm>
            <a:off x="571500" y="928688"/>
            <a:ext cx="39306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4000" b="1">
                <a:solidFill>
                  <a:srgbClr val="000099"/>
                </a:solidFill>
                <a:latin typeface="Vesna" pitchFamily="2" charset="0"/>
              </a:rPr>
              <a:t>Деятельность </a:t>
            </a:r>
          </a:p>
          <a:p>
            <a:pPr algn="ctr" eaLnBrk="1" hangingPunct="1"/>
            <a:r>
              <a:rPr lang="ru-RU" altLang="ru-RU" sz="4000" b="1">
                <a:solidFill>
                  <a:srgbClr val="000099"/>
                </a:solidFill>
                <a:latin typeface="Vesna" pitchFamily="2" charset="0"/>
              </a:rPr>
              <a:t>ветеранской </a:t>
            </a:r>
          </a:p>
          <a:p>
            <a:pPr algn="ctr" eaLnBrk="1" hangingPunct="1"/>
            <a:r>
              <a:rPr lang="ru-RU" altLang="ru-RU" sz="4000" b="1">
                <a:solidFill>
                  <a:srgbClr val="000099"/>
                </a:solidFill>
                <a:latin typeface="Vesna" pitchFamily="2" charset="0"/>
              </a:rPr>
              <a:t>организации</a:t>
            </a:r>
          </a:p>
        </p:txBody>
      </p:sp>
      <p:pic>
        <p:nvPicPr>
          <p:cNvPr id="44036" name="Рисунок 6" descr="DSCN363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4876" y="714356"/>
            <a:ext cx="3898900" cy="292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7" name="Рисунок 8" descr="DSCN2698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8596" y="3929066"/>
            <a:ext cx="5357850" cy="257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8" name="Рисунок 9" descr="DSCN281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72198" y="3929066"/>
            <a:ext cx="257176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Прямоугольник 7"/>
          <p:cNvSpPr>
            <a:spLocks noChangeArrowheads="1"/>
          </p:cNvSpPr>
          <p:nvPr/>
        </p:nvSpPr>
        <p:spPr bwMode="auto">
          <a:xfrm>
            <a:off x="928688" y="214313"/>
            <a:ext cx="69818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Участие в народных масленичных гуляниях</a:t>
            </a:r>
          </a:p>
        </p:txBody>
      </p:sp>
      <p:pic>
        <p:nvPicPr>
          <p:cNvPr id="22532" name="Рисунок 6" descr="DSC002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785813"/>
            <a:ext cx="6929437" cy="235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3" name="Рисунок 7" descr="DSC00198.JPG"/>
          <p:cNvPicPr>
            <a:picLocks noChangeAspect="1"/>
          </p:cNvPicPr>
          <p:nvPr/>
        </p:nvPicPr>
        <p:blipFill>
          <a:blip r:embed="rId4" cstate="screen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88" y="3357563"/>
            <a:ext cx="6929437" cy="316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7"/>
          <p:cNvSpPr>
            <a:spLocks noChangeArrowheads="1"/>
          </p:cNvSpPr>
          <p:nvPr/>
        </p:nvSpPr>
        <p:spPr bwMode="auto">
          <a:xfrm>
            <a:off x="3500438" y="214313"/>
            <a:ext cx="22685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>
                <a:latin typeface="Arial" charset="0"/>
              </a:rPr>
              <a:t>День Победы</a:t>
            </a:r>
          </a:p>
        </p:txBody>
      </p:sp>
      <p:pic>
        <p:nvPicPr>
          <p:cNvPr id="48132" name="Рисунок 4" descr="P509539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7" y="785794"/>
            <a:ext cx="3786214" cy="284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Рисунок 5" descr="DSCN192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768350"/>
            <a:ext cx="3786188" cy="284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4" name="Рисунок 6" descr="P5095509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29322" y="3786190"/>
            <a:ext cx="2428892" cy="2873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5" name="Рисунок 8" descr="P509532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34" y="3786190"/>
            <a:ext cx="5214974" cy="288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Прямоугольник 7"/>
          <p:cNvSpPr>
            <a:spLocks noChangeArrowheads="1"/>
          </p:cNvSpPr>
          <p:nvPr/>
        </p:nvSpPr>
        <p:spPr bwMode="auto">
          <a:xfrm>
            <a:off x="2643188" y="28575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/>
            <a:r>
              <a:rPr lang="ru-RU" altLang="ru-RU" sz="2400" b="1">
                <a:latin typeface="Arial" charset="0"/>
              </a:rPr>
              <a:t>День любви семьи и верности</a:t>
            </a:r>
          </a:p>
        </p:txBody>
      </p:sp>
      <p:pic>
        <p:nvPicPr>
          <p:cNvPr id="49156" name="Рисунок 7" descr="DSCN237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908050"/>
            <a:ext cx="4859338" cy="364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7" name="Рисунок 10" descr="IMG_113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43372" y="3143248"/>
            <a:ext cx="4641852" cy="3481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2"/>
          <p:cNvSpPr>
            <a:spLocks noChangeArrowheads="1"/>
          </p:cNvSpPr>
          <p:nvPr/>
        </p:nvSpPr>
        <p:spPr bwMode="auto">
          <a:xfrm>
            <a:off x="500063" y="0"/>
            <a:ext cx="8032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Участие в проведении праздника </a:t>
            </a:r>
          </a:p>
          <a:p>
            <a:pPr algn="ctr" eaLnBrk="1" hangingPunct="1"/>
            <a:r>
              <a:rPr lang="ru-RU" altLang="ru-RU" sz="2400" b="1">
                <a:latin typeface="Arial" charset="0"/>
              </a:rPr>
              <a:t>День пожилого человека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26035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Рисунок 6" descr="PA01069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928670"/>
            <a:ext cx="4214842" cy="2846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29" name="Рисунок 7" descr="PA01052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29190" y="928670"/>
            <a:ext cx="3849140" cy="284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0" name="Рисунок 8" descr="PA01068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9269" y="3929066"/>
            <a:ext cx="2899723" cy="257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2231" name="Рисунок 9" descr="PA010713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71868" y="3929066"/>
            <a:ext cx="524986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7"/>
          <p:cNvSpPr>
            <a:spLocks noChangeArrowheads="1"/>
          </p:cNvSpPr>
          <p:nvPr/>
        </p:nvSpPr>
        <p:spPr bwMode="auto">
          <a:xfrm>
            <a:off x="1785938" y="285750"/>
            <a:ext cx="5484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Участие в проведении праздника :</a:t>
            </a:r>
          </a:p>
          <a:p>
            <a:pPr algn="ctr" eaLnBrk="1" hangingPunct="1"/>
            <a:r>
              <a:rPr lang="ru-RU" altLang="ru-RU" sz="2400" b="1">
                <a:latin typeface="Arial" charset="0"/>
              </a:rPr>
              <a:t>ко Дню народного единства</a:t>
            </a:r>
          </a:p>
        </p:txBody>
      </p:sp>
      <p:pic>
        <p:nvPicPr>
          <p:cNvPr id="50180" name="Рисунок 6" descr="IMG_20181104_18280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1142984"/>
            <a:ext cx="8334864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7"/>
          <p:cNvSpPr>
            <a:spLocks noChangeArrowheads="1"/>
          </p:cNvSpPr>
          <p:nvPr/>
        </p:nvSpPr>
        <p:spPr bwMode="auto">
          <a:xfrm>
            <a:off x="1544638" y="322263"/>
            <a:ext cx="61960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Участие в проведении праздника </a:t>
            </a:r>
          </a:p>
          <a:p>
            <a:pPr algn="ctr" eaLnBrk="1" hangingPunct="1"/>
            <a:r>
              <a:rPr lang="ru-RU" altLang="ru-RU" sz="2400" b="1">
                <a:latin typeface="Arial" charset="0"/>
              </a:rPr>
              <a:t>ко Дню матери</a:t>
            </a:r>
          </a:p>
        </p:txBody>
      </p:sp>
      <p:pic>
        <p:nvPicPr>
          <p:cNvPr id="27652" name="Рисунок 4" descr="PB25952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95" y="1171936"/>
            <a:ext cx="8161139" cy="492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403350" y="765175"/>
            <a:ext cx="6072188" cy="214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baseline="30000" dirty="0"/>
              <a:t>Анализ исполнения доходной части бюджета Костинского муниципального образования, в рублях</a:t>
            </a:r>
            <a:r>
              <a:rPr lang="ru-RU" baseline="30000" dirty="0"/>
              <a:t/>
            </a:r>
            <a:br>
              <a:rPr lang="ru-RU" baseline="30000" dirty="0"/>
            </a:br>
            <a:endParaRPr lang="ru-RU" dirty="0"/>
          </a:p>
        </p:txBody>
      </p:sp>
      <p:graphicFrame>
        <p:nvGraphicFramePr>
          <p:cNvPr id="4230" name="Group 134"/>
          <p:cNvGraphicFramePr>
            <a:graphicFrameLocks noGrp="1"/>
          </p:cNvGraphicFramePr>
          <p:nvPr/>
        </p:nvGraphicFramePr>
        <p:xfrm>
          <a:off x="179388" y="981075"/>
          <a:ext cx="8858250" cy="4759328"/>
        </p:xfrm>
        <a:graphic>
          <a:graphicData uri="http://schemas.openxmlformats.org/drawingml/2006/table">
            <a:tbl>
              <a:tblPr/>
              <a:tblGrid>
                <a:gridCol w="5184724"/>
                <a:gridCol w="1816125"/>
                <a:gridCol w="1208104"/>
                <a:gridCol w="649297"/>
              </a:tblGrid>
              <a:tr h="2857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кода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Утверждено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50825" marR="5082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1 717 030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1773 177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103,3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прибыль, доходы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820 000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812 700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820 000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812 700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99,1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товары, услуги (работы, услуги)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617 930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635 136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102,8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1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на имущество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252 400 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298 640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45 000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44 790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207 400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253 850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122,4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пошлина, штрафы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26 700,00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2 6 700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7 896  308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7  896 308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7 435 808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7 435808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субсидии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265 200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265 200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157 800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157 800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37 500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37 500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9 613 338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9 669 485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25" marR="50825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8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7"/>
          <p:cNvSpPr>
            <a:spLocks noChangeArrowheads="1"/>
          </p:cNvSpPr>
          <p:nvPr/>
        </p:nvSpPr>
        <p:spPr bwMode="auto">
          <a:xfrm>
            <a:off x="214313" y="142875"/>
            <a:ext cx="8137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/>
              <a:t>Уход за могилами ветеранов ВОВ, оставшиеся без присмотра</a:t>
            </a:r>
            <a:endParaRPr lang="ru-RU" altLang="ru-RU" sz="2400" b="1">
              <a:latin typeface="Arial" charset="0"/>
            </a:endParaRP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677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5" descr="DSCN189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928670"/>
            <a:ext cx="3429024" cy="2572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3" name="Рисунок 6" descr="DSCN189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4810" y="928670"/>
            <a:ext cx="3571900" cy="257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5" name="Рисунок 8" descr="DSCN1903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3734220"/>
            <a:ext cx="3500462" cy="2623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6" name="Рисунок 10" descr="DSCN1887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14810" y="3714752"/>
            <a:ext cx="3571900" cy="26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52" name="Прямоугольник 11"/>
          <p:cNvSpPr>
            <a:spLocks noChangeArrowheads="1"/>
          </p:cNvSpPr>
          <p:nvPr/>
        </p:nvSpPr>
        <p:spPr bwMode="auto">
          <a:xfrm>
            <a:off x="4000500" y="6283325"/>
            <a:ext cx="3754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Уборка территории у памятника </a:t>
            </a:r>
          </a:p>
          <a:p>
            <a:r>
              <a:rPr lang="ru-RU" b="1" i="1"/>
              <a:t>Защитнику Отечества</a:t>
            </a:r>
            <a:endParaRPr lang="ru-RU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1143000" y="0"/>
            <a:ext cx="68421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учреждение культуры</a:t>
            </a:r>
          </a:p>
          <a:p>
            <a:pPr algn="ctr"/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Костинского муниципального образования</a:t>
            </a:r>
          </a:p>
          <a:p>
            <a:pPr algn="ctr"/>
            <a:endParaRPr lang="ru-RU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«Развитие культурно - досуговой деятельности на территории Костинского муниципального образования»</a:t>
            </a:r>
          </a:p>
          <a:p>
            <a:pPr algn="ctr"/>
            <a:endParaRPr lang="ru-RU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0" name="Рисунок 3" descr="DSCN12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111"/>
          <a:stretch>
            <a:fillRect/>
          </a:stretch>
        </p:blipFill>
        <p:spPr bwMode="auto">
          <a:xfrm>
            <a:off x="642938" y="2000250"/>
            <a:ext cx="7858125" cy="4576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555875" y="0"/>
            <a:ext cx="4586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 клубных формирований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9788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7050" y="3213100"/>
            <a:ext cx="1857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" name="Рисунок 9" descr="151859375975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929190" y="1214422"/>
            <a:ext cx="3571900" cy="4791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N144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35406" y="592987"/>
            <a:ext cx="4163769" cy="242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N2807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28595" y="3429000"/>
            <a:ext cx="4155483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800" name="Прямоугольник 14"/>
          <p:cNvSpPr>
            <a:spLocks noChangeArrowheads="1"/>
          </p:cNvSpPr>
          <p:nvPr/>
        </p:nvSpPr>
        <p:spPr bwMode="auto">
          <a:xfrm>
            <a:off x="323850" y="3068638"/>
            <a:ext cx="38703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Театральный кружок «Позитив»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3801" name="Прямоугольник 15"/>
          <p:cNvSpPr>
            <a:spLocks noChangeArrowheads="1"/>
          </p:cNvSpPr>
          <p:nvPr/>
        </p:nvSpPr>
        <p:spPr bwMode="auto">
          <a:xfrm>
            <a:off x="285750" y="6357938"/>
            <a:ext cx="6840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Вокальный коллектив  «Сибирские напевы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3802" name="Прямоугольник 16"/>
          <p:cNvSpPr>
            <a:spLocks noChangeArrowheads="1"/>
          </p:cNvSpPr>
          <p:nvPr/>
        </p:nvSpPr>
        <p:spPr bwMode="auto">
          <a:xfrm>
            <a:off x="5572125" y="6072188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Вокальный кружок «Эстрадная песня»</a:t>
            </a:r>
            <a:endParaRPr lang="ru-RU" sz="16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213100"/>
            <a:ext cx="334803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5" name="Содержимое 15" descr="IMG_20171106_18134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71472" y="3571876"/>
            <a:ext cx="4207420" cy="273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372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71472" y="214290"/>
            <a:ext cx="4206476" cy="2994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59788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MG_20180601_085249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214942" y="1000108"/>
            <a:ext cx="3500462" cy="4854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Прямоугольник 11"/>
          <p:cNvSpPr>
            <a:spLocks noChangeArrowheads="1"/>
          </p:cNvSpPr>
          <p:nvPr/>
        </p:nvSpPr>
        <p:spPr bwMode="auto">
          <a:xfrm>
            <a:off x="5148263" y="5949950"/>
            <a:ext cx="3671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Кружок народного танца «Гармония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4824" name="Прямоугольник 12"/>
          <p:cNvSpPr>
            <a:spLocks noChangeArrowheads="1"/>
          </p:cNvSpPr>
          <p:nvPr/>
        </p:nvSpPr>
        <p:spPr bwMode="auto">
          <a:xfrm>
            <a:off x="285750" y="6429375"/>
            <a:ext cx="5078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Кружок эстрадной песни «Калейдоскоп»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34825" name="Прямоугольник 13"/>
          <p:cNvSpPr>
            <a:spLocks noChangeArrowheads="1"/>
          </p:cNvSpPr>
          <p:nvPr/>
        </p:nvSpPr>
        <p:spPr bwMode="auto">
          <a:xfrm>
            <a:off x="179388" y="3213100"/>
            <a:ext cx="4957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Театральный кружок «Весёлая карусель»</a:t>
            </a:r>
            <a:endParaRPr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1857375" y="6357938"/>
            <a:ext cx="6697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Кружок современной хореографии «Карамельки»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4500563" y="2714625"/>
            <a:ext cx="3744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Кружок декоративно прикладного творчества «Мозаика»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5844" name="Прямоугольник 3"/>
          <p:cNvSpPr>
            <a:spLocks noChangeArrowheads="1"/>
          </p:cNvSpPr>
          <p:nvPr/>
        </p:nvSpPr>
        <p:spPr bwMode="auto">
          <a:xfrm>
            <a:off x="611188" y="2703513"/>
            <a:ext cx="38877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Кружок изобразительного искусства «Юный художник»</a:t>
            </a:r>
            <a:endParaRPr lang="ru-RU" sz="1600">
              <a:solidFill>
                <a:srgbClr val="002060"/>
              </a:solidFill>
            </a:endParaRPr>
          </a:p>
        </p:txBody>
      </p:sp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9788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509555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285852" y="3357562"/>
            <a:ext cx="6357982" cy="300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AM0023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572000" y="142852"/>
            <a:ext cx="3689926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365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512124" y="157707"/>
            <a:ext cx="3745206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2"/>
          <p:cNvSpPr>
            <a:spLocks noChangeArrowheads="1"/>
          </p:cNvSpPr>
          <p:nvPr/>
        </p:nvSpPr>
        <p:spPr bwMode="auto">
          <a:xfrm>
            <a:off x="2124075" y="188913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rgbClr val="000099"/>
                </a:solidFill>
                <a:latin typeface="Arial" charset="0"/>
              </a:rPr>
              <a:t>Любительские объединения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4"/>
          <p:cNvSpPr>
            <a:spLocks noChangeArrowheads="1"/>
          </p:cNvSpPr>
          <p:nvPr/>
        </p:nvSpPr>
        <p:spPr bwMode="auto">
          <a:xfrm>
            <a:off x="714375" y="3429000"/>
            <a:ext cx="3241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Любительское объединение «Русский бильярд»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6869" name="Прямоугольник 5"/>
          <p:cNvSpPr>
            <a:spLocks noChangeArrowheads="1"/>
          </p:cNvSpPr>
          <p:nvPr/>
        </p:nvSpPr>
        <p:spPr bwMode="auto">
          <a:xfrm>
            <a:off x="4572000" y="3429000"/>
            <a:ext cx="403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Теннис для новичков </a:t>
            </a:r>
          </a:p>
          <a:p>
            <a:pPr algn="ctr"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«Перспектива»</a:t>
            </a:r>
            <a:endParaRPr lang="ru-RU" sz="1600">
              <a:solidFill>
                <a:srgbClr val="002060"/>
              </a:solidFill>
            </a:endParaRPr>
          </a:p>
        </p:txBody>
      </p:sp>
      <p:sp>
        <p:nvSpPr>
          <p:cNvPr id="36870" name="Прямоугольник 6"/>
          <p:cNvSpPr>
            <a:spLocks noChangeArrowheads="1"/>
          </p:cNvSpPr>
          <p:nvPr/>
        </p:nvSpPr>
        <p:spPr bwMode="auto">
          <a:xfrm>
            <a:off x="1214438" y="6357938"/>
            <a:ext cx="64801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1600" b="1">
                <a:solidFill>
                  <a:srgbClr val="002060"/>
                </a:solidFill>
                <a:latin typeface="Arial" charset="0"/>
              </a:rPr>
              <a:t>Спортивная секция «В спортивном теле - спортивный дух»</a:t>
            </a:r>
            <a:endParaRPr lang="ru-RU" sz="1600">
              <a:solidFill>
                <a:srgbClr val="002060"/>
              </a:solidFill>
            </a:endParaRPr>
          </a:p>
        </p:txBody>
      </p:sp>
      <p:pic>
        <p:nvPicPr>
          <p:cNvPr id="9" name="Рисунок 8" descr="DSCN174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57158" y="4071941"/>
            <a:ext cx="7858180" cy="2165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3458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72351" y="785794"/>
            <a:ext cx="3822039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N197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643438" y="785794"/>
            <a:ext cx="3557615" cy="25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364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0035" y="1000108"/>
            <a:ext cx="5442971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20181104_18432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357423" y="3786190"/>
            <a:ext cx="602927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PC31005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16200000">
            <a:off x="142845" y="4143380"/>
            <a:ext cx="2428892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Прямоугольник 6"/>
          <p:cNvSpPr>
            <a:spLocks noChangeArrowheads="1"/>
          </p:cNvSpPr>
          <p:nvPr/>
        </p:nvSpPr>
        <p:spPr bwMode="auto">
          <a:xfrm>
            <a:off x="571500" y="428625"/>
            <a:ext cx="710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Вокально-инструментальный ансамбль «Квинт»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9" name="Рисунок 8" descr="DSCN3635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6072199" y="1000108"/>
            <a:ext cx="232683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Работа с разными социальными и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возрастными категориями населения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Прямоугольник 3"/>
          <p:cNvSpPr>
            <a:spLocks noChangeArrowheads="1"/>
          </p:cNvSpPr>
          <p:nvPr/>
        </p:nvSpPr>
        <p:spPr bwMode="auto">
          <a:xfrm>
            <a:off x="928688" y="917575"/>
            <a:ext cx="3744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1">
                <a:solidFill>
                  <a:srgbClr val="002060"/>
                </a:solidFill>
                <a:latin typeface="Arial" charset="0"/>
              </a:rPr>
              <a:t>День Молодёжи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5" name="Рисунок 4" descr="20180630_21265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5400000">
            <a:off x="624666" y="798366"/>
            <a:ext cx="2952000" cy="3942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224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42845" y="4446586"/>
            <a:ext cx="3947395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Прямоугольник 3"/>
          <p:cNvSpPr>
            <a:spLocks noChangeArrowheads="1"/>
          </p:cNvSpPr>
          <p:nvPr/>
        </p:nvSpPr>
        <p:spPr bwMode="auto">
          <a:xfrm>
            <a:off x="4429125" y="917575"/>
            <a:ext cx="3744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1">
                <a:solidFill>
                  <a:srgbClr val="002060"/>
                </a:solidFill>
                <a:latin typeface="Arial" charset="0"/>
              </a:rPr>
              <a:t>День медицинского работника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10" name="Рисунок 9" descr="DSCN2289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4286248" y="1323406"/>
            <a:ext cx="4049071" cy="295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N229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286248" y="4435736"/>
            <a:ext cx="4021875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N2274.jpg"/>
          <p:cNvPicPr>
            <a:picLocks noChangeAspect="1"/>
          </p:cNvPicPr>
          <p:nvPr/>
        </p:nvPicPr>
        <p:blipFill rotWithShape="1">
          <a:blip r:embed="rId7" cstate="screen"/>
          <a:srcRect/>
          <a:stretch/>
        </p:blipFill>
        <p:spPr>
          <a:xfrm>
            <a:off x="4286248" y="1287462"/>
            <a:ext cx="4049072" cy="298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2"/>
          <p:cNvSpPr>
            <a:spLocks noChangeArrowheads="1"/>
          </p:cNvSpPr>
          <p:nvPr/>
        </p:nvSpPr>
        <p:spPr bwMode="auto">
          <a:xfrm>
            <a:off x="1214438" y="100013"/>
            <a:ext cx="6672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Концертная программа день Защитника Отечества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17413" name="Рисунок 4" descr="DSCN141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3640307"/>
            <a:ext cx="7929618" cy="300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4" descr="DSCN141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571480"/>
            <a:ext cx="3357586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5" descr="DSCN143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857620" y="571480"/>
            <a:ext cx="435771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Рисунок 7" descr="DSCN153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00430" y="3727148"/>
            <a:ext cx="4850603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Рисунок 2" descr="Изображение 00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4" y="3727148"/>
            <a:ext cx="3137084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Прямоугольник 5"/>
          <p:cNvSpPr>
            <a:spLocks noChangeArrowheads="1"/>
          </p:cNvSpPr>
          <p:nvPr/>
        </p:nvSpPr>
        <p:spPr bwMode="auto">
          <a:xfrm>
            <a:off x="1928813" y="142875"/>
            <a:ext cx="4578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Концертная программа на 8 Марта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8" name="Рисунок 6" descr="IMG_20180307_193026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2844" y="571480"/>
            <a:ext cx="6096423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4" descr="IMG_20180307_19430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29388" y="583876"/>
            <a:ext cx="1928826" cy="298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71625" y="785813"/>
            <a:ext cx="6072188" cy="2143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baseline="30000" dirty="0"/>
              <a:t>Анализ исполнения </a:t>
            </a:r>
            <a:r>
              <a:rPr lang="ru-RU" sz="3100" b="1" baseline="30000" dirty="0" smtClean="0"/>
              <a:t>расходной </a:t>
            </a:r>
            <a:r>
              <a:rPr lang="ru-RU" sz="3100" b="1" baseline="30000" dirty="0"/>
              <a:t>части бюджета Костинского муниципального образования, в рублях</a:t>
            </a:r>
            <a:r>
              <a:rPr lang="ru-RU" baseline="30000" dirty="0"/>
              <a:t/>
            </a:r>
            <a:br>
              <a:rPr lang="ru-RU" baseline="30000" dirty="0"/>
            </a:br>
            <a:endParaRPr lang="ru-RU" dirty="0"/>
          </a:p>
        </p:txBody>
      </p:sp>
      <p:graphicFrame>
        <p:nvGraphicFramePr>
          <p:cNvPr id="5221" name="Group 101"/>
          <p:cNvGraphicFramePr>
            <a:graphicFrameLocks noGrp="1"/>
          </p:cNvGraphicFramePr>
          <p:nvPr/>
        </p:nvGraphicFramePr>
        <p:xfrm>
          <a:off x="285750" y="1214438"/>
          <a:ext cx="8643938" cy="4578353"/>
        </p:xfrm>
        <a:graphic>
          <a:graphicData uri="http://schemas.openxmlformats.org/drawingml/2006/table">
            <a:tbl>
              <a:tblPr/>
              <a:tblGrid>
                <a:gridCol w="4768850"/>
                <a:gridCol w="1446213"/>
                <a:gridCol w="1428750"/>
                <a:gridCol w="1000125"/>
              </a:tblGrid>
              <a:tr h="598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кода</a:t>
                      </a:r>
                    </a:p>
                  </a:txBody>
                  <a:tcPr marL="68334" marR="68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Уточненный план на 2018год </a:t>
                      </a:r>
                    </a:p>
                  </a:txBody>
                  <a:tcPr marL="68334" marR="68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2018 год</a:t>
                      </a:r>
                    </a:p>
                  </a:txBody>
                  <a:tcPr marL="68334" marR="68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marL="68334" marR="6833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5 821 560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5 821 560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 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89 800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89 800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12 515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12 515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800 215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766 430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412 065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412 065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118  970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118 970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293  095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293 095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1 542 641 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1 311 064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54 000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54 000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736 528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736 528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 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42 971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42 971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  (ген.план поселения)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268 088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268 088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altLang="ru-RU" sz="1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9 726 437 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9 460 076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kumimoji="0" lang="ru-RU" altLang="ru-RU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334" marR="68334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0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2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279712" y="1071546"/>
            <a:ext cx="3578568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Прямоугольник 3"/>
          <p:cNvSpPr>
            <a:spLocks noChangeArrowheads="1"/>
          </p:cNvSpPr>
          <p:nvPr/>
        </p:nvSpPr>
        <p:spPr bwMode="auto">
          <a:xfrm>
            <a:off x="2357438" y="214313"/>
            <a:ext cx="4090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День любви семьи и верности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5" name="Рисунок 4" descr="IMG_114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04518" y="714356"/>
            <a:ext cx="4752000" cy="27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" descr="IMG_115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066" y="3643315"/>
            <a:ext cx="4752000" cy="270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91" name="Прямоугольник 4"/>
          <p:cNvSpPr>
            <a:spLocks noChangeArrowheads="1"/>
          </p:cNvSpPr>
          <p:nvPr/>
        </p:nvSpPr>
        <p:spPr bwMode="auto">
          <a:xfrm>
            <a:off x="714375" y="6286500"/>
            <a:ext cx="450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i="1">
                <a:solidFill>
                  <a:srgbClr val="002060"/>
                </a:solidFill>
                <a:latin typeface="Arial" charset="0"/>
              </a:rPr>
              <a:t>Выступление гостей с д. Заречье</a:t>
            </a:r>
            <a:endParaRPr lang="ru-RU" i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Прямоугольник 2"/>
          <p:cNvSpPr>
            <a:spLocks noChangeArrowheads="1"/>
          </p:cNvSpPr>
          <p:nvPr/>
        </p:nvSpPr>
        <p:spPr bwMode="auto">
          <a:xfrm>
            <a:off x="642938" y="142875"/>
            <a:ext cx="726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Концертная программа ко Дню пожилого человека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20485" name="Рисунок 4" descr="PA01060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642918"/>
            <a:ext cx="4752976" cy="2916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6" name="Рисунок 5" descr="PA01056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71802" y="3786190"/>
            <a:ext cx="4982637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7" name="Рисунок 6" descr="PA01054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30430" y="642918"/>
            <a:ext cx="2642032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4" descr="PA010589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34" y="3799148"/>
            <a:ext cx="2368104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1643063" y="214313"/>
            <a:ext cx="6013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Концертная программа ко Дню Матери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4" descr="PB25945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14744" y="857232"/>
            <a:ext cx="4643470" cy="2559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Рисунок 5" descr="PB25955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3433" y="3571876"/>
            <a:ext cx="7804781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6" name="Picture 6" descr="D:\PB25959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2" y="869400"/>
            <a:ext cx="2928958" cy="255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1"/>
          <p:cNvSpPr>
            <a:spLocks noChangeArrowheads="1"/>
          </p:cNvSpPr>
          <p:nvPr/>
        </p:nvSpPr>
        <p:spPr bwMode="auto">
          <a:xfrm>
            <a:off x="1143000" y="142875"/>
            <a:ext cx="6084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Новогоднее представление «Зимняя сказка»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3" descr="PC31000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571480"/>
            <a:ext cx="4000528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7" name="Рисунок 4" descr="PC31005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62456" y="3643314"/>
            <a:ext cx="4995758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9" name="Рисунок 6" descr="PC31000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58" y="3643314"/>
            <a:ext cx="2774682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8" descr="PC31997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4876" y="571480"/>
            <a:ext cx="3643338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1"/>
          <p:cNvSpPr>
            <a:spLocks noChangeArrowheads="1"/>
          </p:cNvSpPr>
          <p:nvPr/>
        </p:nvSpPr>
        <p:spPr bwMode="auto">
          <a:xfrm>
            <a:off x="2571750" y="0"/>
            <a:ext cx="4429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latin typeface="Arial" charset="0"/>
              </a:rPr>
              <a:t>Работа с детьми</a:t>
            </a:r>
            <a:endParaRPr lang="ru-RU" sz="280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3" descr="IMG_20180107_10033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3643314"/>
            <a:ext cx="7858180" cy="3044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6085" name="Прямоугольник 4"/>
          <p:cNvSpPr>
            <a:spLocks noChangeArrowheads="1"/>
          </p:cNvSpPr>
          <p:nvPr/>
        </p:nvSpPr>
        <p:spPr bwMode="auto">
          <a:xfrm>
            <a:off x="357188" y="571500"/>
            <a:ext cx="642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Развлекательная программа «Эх, прокачусь»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25606" name="Рисунок 5" descr="DSC0013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1142984"/>
            <a:ext cx="4437931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7" name="Рисунок 6" descr="DSC00115.JPG"/>
          <p:cNvPicPr>
            <a:picLocks noChangeAspect="1"/>
          </p:cNvPicPr>
          <p:nvPr/>
        </p:nvPicPr>
        <p:blipFill>
          <a:blip r:embed="rId5" cstate="screen"/>
          <a:srcRect r="-1389"/>
          <a:stretch>
            <a:fillRect/>
          </a:stretch>
        </p:blipFill>
        <p:spPr bwMode="auto">
          <a:xfrm>
            <a:off x="4929190" y="1142984"/>
            <a:ext cx="325928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3" descr="DSCN251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472" y="500042"/>
            <a:ext cx="3459160" cy="364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9" name="Рисунок 4" descr="DSCN251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4810" y="4286256"/>
            <a:ext cx="3786214" cy="220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0" name="Рисунок 5" descr="DSCN258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71472" y="4286256"/>
            <a:ext cx="342902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1" name="Рисунок 6" descr="DSCN2540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14809" y="500042"/>
            <a:ext cx="3751894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111" name="Прямоугольник 7"/>
          <p:cNvSpPr>
            <a:spLocks noChangeArrowheads="1"/>
          </p:cNvSpPr>
          <p:nvPr/>
        </p:nvSpPr>
        <p:spPr bwMode="auto">
          <a:xfrm>
            <a:off x="1285875" y="71438"/>
            <a:ext cx="6357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Мероприятия по безопасности в лесу, на воде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3" descr="DSCN202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3071810"/>
            <a:ext cx="7786742" cy="3531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3" name="Рисунок 5" descr="IMG_20180601_08532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50555" y="642918"/>
            <a:ext cx="3764783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4" name="Рисунок 6" descr="IMG_20180601_090007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596" y="642918"/>
            <a:ext cx="378621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8134" name="Прямоугольник 7"/>
          <p:cNvSpPr>
            <a:spLocks noChangeArrowheads="1"/>
          </p:cNvSpPr>
          <p:nvPr/>
        </p:nvSpPr>
        <p:spPr bwMode="auto">
          <a:xfrm>
            <a:off x="1214438" y="142875"/>
            <a:ext cx="685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День защиты детей «Детства яркая планета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3" descr="20181229_14273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3624481"/>
            <a:ext cx="3929090" cy="294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8" name="Рисунок 5" descr="20181229_14470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571480"/>
            <a:ext cx="3857652" cy="2891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9" name="Рисунок 6" descr="20181229_144741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00562" y="3623872"/>
            <a:ext cx="3857652" cy="29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158" name="Прямоугольник 7"/>
          <p:cNvSpPr>
            <a:spLocks noChangeArrowheads="1"/>
          </p:cNvSpPr>
          <p:nvPr/>
        </p:nvSpPr>
        <p:spPr bwMode="auto">
          <a:xfrm>
            <a:off x="428625" y="142875"/>
            <a:ext cx="7929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Детская новогодняя ёлка «Украли Снегурочку…»</a:t>
            </a:r>
            <a:endParaRPr lang="ru-RU" sz="2000"/>
          </a:p>
        </p:txBody>
      </p:sp>
      <p:pic>
        <p:nvPicPr>
          <p:cNvPr id="9" name="Рисунок 7" descr="DSCN3894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00562" y="571480"/>
            <a:ext cx="3857269" cy="28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Рисунок 8" descr="DSCN255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3429000"/>
            <a:ext cx="4071966" cy="3054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6" descr="DSCN255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29124" y="357166"/>
            <a:ext cx="390473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81" name="Прямоугольник 11"/>
          <p:cNvSpPr>
            <a:spLocks noChangeArrowheads="1"/>
          </p:cNvSpPr>
          <p:nvPr/>
        </p:nvSpPr>
        <p:spPr bwMode="auto">
          <a:xfrm>
            <a:off x="1000125" y="714375"/>
            <a:ext cx="2714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Всероссийская акция, посвящённая  Дню защиты от экологической опасности</a:t>
            </a:r>
            <a:endParaRPr lang="ru-RU" sz="2000"/>
          </a:p>
        </p:txBody>
      </p:sp>
      <p:pic>
        <p:nvPicPr>
          <p:cNvPr id="6" name="Рисунок 10" descr="DSCN258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9124" y="3429000"/>
            <a:ext cx="3929090" cy="305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 descr="DSCN327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500042"/>
            <a:ext cx="4214842" cy="3160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49" name="Рисунок 6" descr="DSCN328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3857628"/>
            <a:ext cx="500914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Рисунок 7" descr="DSCN3298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32438" y="3857628"/>
            <a:ext cx="3182966" cy="270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06" name="Прямоугольник 8"/>
          <p:cNvSpPr>
            <a:spLocks noChangeArrowheads="1"/>
          </p:cNvSpPr>
          <p:nvPr/>
        </p:nvSpPr>
        <p:spPr bwMode="auto">
          <a:xfrm>
            <a:off x="5000625" y="1000125"/>
            <a:ext cx="3143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Благотворительная акция «Твори добро» - совместная работа с Костинским детским садом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C:\Documents and Settings\KazaevSV\Мои документы\Мои рисунки\Весы.png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D8E9EC"/>
              </a:clrFrom>
              <a:clrTo>
                <a:srgbClr val="D8E9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38" y="3071813"/>
            <a:ext cx="161925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7" descr="C:\Documents and Settings\KazaevSV\Мои документы\Мои рисунки\Весы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D8E9EC"/>
              </a:clrFrom>
              <a:clrTo>
                <a:srgbClr val="D8E9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75" y="3071813"/>
            <a:ext cx="15716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13"/>
          <p:cNvSpPr txBox="1">
            <a:spLocks noChangeArrowheads="1"/>
          </p:cNvSpPr>
          <p:nvPr/>
        </p:nvSpPr>
        <p:spPr bwMode="auto">
          <a:xfrm rot="-455589">
            <a:off x="2801938" y="4994275"/>
            <a:ext cx="100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</a:rPr>
              <a:t>доходы</a:t>
            </a:r>
            <a:endParaRPr lang="ru-RU" altLang="ru-RU">
              <a:latin typeface="Arial" charset="0"/>
            </a:endParaRPr>
          </a:p>
        </p:txBody>
      </p:sp>
      <p:sp>
        <p:nvSpPr>
          <p:cNvPr id="6149" name="TextBox 14"/>
          <p:cNvSpPr txBox="1">
            <a:spLocks noChangeArrowheads="1"/>
          </p:cNvSpPr>
          <p:nvPr/>
        </p:nvSpPr>
        <p:spPr bwMode="auto">
          <a:xfrm rot="-537836">
            <a:off x="5661025" y="4937125"/>
            <a:ext cx="1052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Times New Roman" pitchFamily="18" charset="0"/>
              </a:rPr>
              <a:t>расходы</a:t>
            </a:r>
            <a:endParaRPr lang="ru-RU" altLang="ru-RU">
              <a:latin typeface="Arial" charset="0"/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258888" y="2492375"/>
            <a:ext cx="3079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C00000"/>
                </a:solidFill>
                <a:latin typeface="Times New Roman" pitchFamily="18" charset="0"/>
              </a:rPr>
              <a:t>9 669 485 руб.</a:t>
            </a:r>
            <a:endParaRPr lang="ru-RU" altLang="ru-RU" sz="3200">
              <a:latin typeface="Arial" charset="0"/>
            </a:endParaRP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4787900" y="2492375"/>
            <a:ext cx="2881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C00000"/>
                </a:solidFill>
                <a:latin typeface="Times New Roman" pitchFamily="18" charset="0"/>
              </a:rPr>
              <a:t>9 460 076руб.</a:t>
            </a:r>
            <a:endParaRPr lang="ru-RU" altLang="ru-RU" sz="3200">
              <a:latin typeface="Arial" charset="0"/>
            </a:endParaRPr>
          </a:p>
        </p:txBody>
      </p:sp>
      <p:sp>
        <p:nvSpPr>
          <p:cNvPr id="6152" name="TextBox 5"/>
          <p:cNvSpPr txBox="1">
            <a:spLocks noChangeArrowheads="1"/>
          </p:cNvSpPr>
          <p:nvPr/>
        </p:nvSpPr>
        <p:spPr bwMode="auto">
          <a:xfrm>
            <a:off x="1357313" y="928688"/>
            <a:ext cx="65722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2060"/>
                </a:solidFill>
                <a:latin typeface="Adventure" pitchFamily="2" charset="0"/>
              </a:rPr>
              <a:t>Исполнение бюджета Костинского муниципального образования</a:t>
            </a:r>
          </a:p>
        </p:txBody>
      </p:sp>
      <p:pic>
        <p:nvPicPr>
          <p:cNvPr id="615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4"/>
          <p:cNvSpPr txBox="1">
            <a:spLocks noChangeArrowheads="1"/>
          </p:cNvSpPr>
          <p:nvPr/>
        </p:nvSpPr>
        <p:spPr bwMode="auto">
          <a:xfrm>
            <a:off x="3111500" y="5946775"/>
            <a:ext cx="3613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>
                <a:latin typeface="Times New Roman" pitchFamily="18" charset="0"/>
              </a:rPr>
              <a:t>Профицит бюджета –  209 409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/>
          <p:cNvSpPr>
            <a:spLocks noChangeArrowheads="1"/>
          </p:cNvSpPr>
          <p:nvPr/>
        </p:nvSpPr>
        <p:spPr bwMode="auto">
          <a:xfrm>
            <a:off x="714375" y="214313"/>
            <a:ext cx="4286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Всероссийская акция, </a:t>
            </a:r>
          </a:p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«Подари улыбку миру!»</a:t>
            </a:r>
            <a:endParaRPr lang="ru-RU" sz="200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4" descr="DSCN344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43372" y="214290"/>
            <a:ext cx="4000528" cy="3502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Рисунок 7" descr="DSCN348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09" y="3929066"/>
            <a:ext cx="4027971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5" name="Рисунок 8" descr="DSCN361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90" y="3929066"/>
            <a:ext cx="3180705" cy="2706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2231" name="Прямоугольник 10"/>
          <p:cNvSpPr>
            <a:spLocks noChangeArrowheads="1"/>
          </p:cNvSpPr>
          <p:nvPr/>
        </p:nvSpPr>
        <p:spPr bwMode="auto">
          <a:xfrm>
            <a:off x="1000125" y="3429000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Осенний бал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1643063" y="0"/>
            <a:ext cx="5468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Мероприятия по сохранению и развитию</a:t>
            </a:r>
          </a:p>
          <a:p>
            <a:pPr algn="ctr" eaLnBrk="1" hangingPunct="1"/>
            <a:r>
              <a:rPr lang="ru-RU" altLang="ru-RU" sz="2000" b="1">
                <a:latin typeface="Arial" charset="0"/>
              </a:rPr>
              <a:t> традиционной народной культуры</a:t>
            </a:r>
            <a:endParaRPr lang="ru-RU" sz="200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Прямоугольник 7"/>
          <p:cNvSpPr>
            <a:spLocks noChangeArrowheads="1"/>
          </p:cNvSpPr>
          <p:nvPr/>
        </p:nvSpPr>
        <p:spPr bwMode="auto">
          <a:xfrm>
            <a:off x="2928938" y="642938"/>
            <a:ext cx="2952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Широкая Масленица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33800" name="Рисунок 8" descr="CAM0027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14744" y="4071942"/>
            <a:ext cx="1280520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9" descr="DSC0023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00364" y="1142984"/>
            <a:ext cx="592848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5" descr="CAM00276.jpg"/>
          <p:cNvPicPr>
            <a:picLocks noChangeAspect="1"/>
          </p:cNvPicPr>
          <p:nvPr/>
        </p:nvPicPr>
        <p:blipFill>
          <a:blip r:embed="rId5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5143504" y="4087710"/>
            <a:ext cx="3836416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8" descr="1518948232352.jpg"/>
          <p:cNvPicPr>
            <a:picLocks noChangeAspect="1"/>
          </p:cNvPicPr>
          <p:nvPr/>
        </p:nvPicPr>
        <p:blipFill>
          <a:blip r:embed="rId6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285720" y="4071942"/>
            <a:ext cx="3266000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8" descr="DSCN1384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85720" y="1142984"/>
            <a:ext cx="248757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Прямоугольник 3"/>
          <p:cNvSpPr>
            <a:spLocks noChangeArrowheads="1"/>
          </p:cNvSpPr>
          <p:nvPr/>
        </p:nvSpPr>
        <p:spPr bwMode="auto">
          <a:xfrm>
            <a:off x="2928938" y="214313"/>
            <a:ext cx="2824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Широкая Масленица</a:t>
            </a:r>
            <a:endParaRPr lang="ru-RU" sz="2000"/>
          </a:p>
        </p:txBody>
      </p:sp>
      <p:pic>
        <p:nvPicPr>
          <p:cNvPr id="35846" name="Рисунок 5" descr="DSC00223.JPG"/>
          <p:cNvPicPr>
            <a:picLocks noChangeAspect="1"/>
          </p:cNvPicPr>
          <p:nvPr/>
        </p:nvPicPr>
        <p:blipFill>
          <a:blip r:embed="rId3" cstate="screen">
            <a:lum bright="30000" contrast="20000"/>
          </a:blip>
          <a:srcRect/>
          <a:stretch>
            <a:fillRect/>
          </a:stretch>
        </p:blipFill>
        <p:spPr bwMode="auto">
          <a:xfrm>
            <a:off x="214282" y="3641911"/>
            <a:ext cx="5214974" cy="285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10" descr="IMG_20180218_12522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928670"/>
            <a:ext cx="3357586" cy="251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5" descr="DSC00177.JPG"/>
          <p:cNvPicPr>
            <a:picLocks noChangeAspect="1"/>
          </p:cNvPicPr>
          <p:nvPr/>
        </p:nvPicPr>
        <p:blipFill>
          <a:blip r:embed="rId5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5643570" y="3643314"/>
            <a:ext cx="3286148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5" descr="DSC00198.JPG"/>
          <p:cNvPicPr>
            <a:picLocks noChangeAspect="1"/>
          </p:cNvPicPr>
          <p:nvPr/>
        </p:nvPicPr>
        <p:blipFill>
          <a:blip r:embed="rId6" cstate="screen">
            <a:lum bright="20000" contrast="10000"/>
          </a:blip>
          <a:srcRect/>
          <a:stretch>
            <a:fillRect/>
          </a:stretch>
        </p:blipFill>
        <p:spPr bwMode="auto">
          <a:xfrm>
            <a:off x="3786182" y="928670"/>
            <a:ext cx="5184411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500063" y="642938"/>
            <a:ext cx="1912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Святая Пасха</a:t>
            </a:r>
            <a:endParaRPr lang="ru-RU" sz="2000">
              <a:solidFill>
                <a:srgbClr val="000099"/>
              </a:solidFill>
            </a:endParaRPr>
          </a:p>
        </p:txBody>
      </p:sp>
      <p:sp>
        <p:nvSpPr>
          <p:cNvPr id="55299" name="Прямоугольник 2"/>
          <p:cNvSpPr>
            <a:spLocks noChangeArrowheads="1"/>
          </p:cNvSpPr>
          <p:nvPr/>
        </p:nvSpPr>
        <p:spPr bwMode="auto">
          <a:xfrm>
            <a:off x="357188" y="0"/>
            <a:ext cx="800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Мероприятия по сохранению и развитию</a:t>
            </a:r>
          </a:p>
          <a:p>
            <a:pPr algn="ctr" eaLnBrk="1" hangingPunct="1"/>
            <a:r>
              <a:rPr lang="ru-RU" altLang="ru-RU" sz="2000" b="1">
                <a:latin typeface="Arial" charset="0"/>
              </a:rPr>
              <a:t> традиционной народной культуры</a:t>
            </a:r>
            <a:endParaRPr lang="ru-RU" sz="2000"/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4" descr="SDC1008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48" y="1071546"/>
            <a:ext cx="3571900" cy="268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8" name="Рисунок 7" descr="Снимок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1071546"/>
            <a:ext cx="3929090" cy="268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9" name="Рисунок 9" descr="SDC10077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8" y="3903929"/>
            <a:ext cx="3786214" cy="2454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20" name="Рисунок 10" descr="SDC1007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14876" y="3929066"/>
            <a:ext cx="1785950" cy="2379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21" name="Рисунок 11" descr="SDC10075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715140" y="3929066"/>
            <a:ext cx="1785950" cy="237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306" name="Прямоугольник 12"/>
          <p:cNvSpPr>
            <a:spLocks noChangeArrowheads="1"/>
          </p:cNvSpPr>
          <p:nvPr/>
        </p:nvSpPr>
        <p:spPr bwMode="auto">
          <a:xfrm>
            <a:off x="3851275" y="6381750"/>
            <a:ext cx="5264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400" b="1" i="1">
                <a:solidFill>
                  <a:srgbClr val="002060"/>
                </a:solidFill>
                <a:latin typeface="Arial" charset="0"/>
              </a:rPr>
              <a:t>Мастер класс по изготовлению пасхальных сувениров</a:t>
            </a:r>
            <a:endParaRPr lang="ru-RU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1" descr="IMG_20180320_1748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034" y="1000108"/>
            <a:ext cx="390586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Прямоугольник 5"/>
          <p:cNvSpPr>
            <a:spLocks noChangeArrowheads="1"/>
          </p:cNvSpPr>
          <p:nvPr/>
        </p:nvSpPr>
        <p:spPr bwMode="auto">
          <a:xfrm>
            <a:off x="285750" y="642938"/>
            <a:ext cx="384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Встреча гостей с Тофаларии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39942" name="Рисунок 7" descr="IMG_20180320_17173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3769037"/>
            <a:ext cx="3906000" cy="292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3" name="Рисунок 8" descr="IMG_20180320_171139.jpg"/>
          <p:cNvPicPr>
            <a:picLocks noChangeAspect="1"/>
          </p:cNvPicPr>
          <p:nvPr/>
        </p:nvPicPr>
        <p:blipFill>
          <a:blip r:embed="rId5" cstate="screen"/>
          <a:srcRect t="-2700"/>
          <a:stretch>
            <a:fillRect/>
          </a:stretch>
        </p:blipFill>
        <p:spPr bwMode="auto">
          <a:xfrm>
            <a:off x="4643438" y="1011003"/>
            <a:ext cx="3697164" cy="257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5" name="Рисунок 10" descr="DSCN1661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52838" y="3786190"/>
            <a:ext cx="370537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6328" name="Прямоугольник 2"/>
          <p:cNvSpPr>
            <a:spLocks noChangeArrowheads="1"/>
          </p:cNvSpPr>
          <p:nvPr/>
        </p:nvSpPr>
        <p:spPr bwMode="auto">
          <a:xfrm>
            <a:off x="357188" y="0"/>
            <a:ext cx="800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Мероприятия по сохранению и развитию</a:t>
            </a:r>
          </a:p>
          <a:p>
            <a:pPr algn="ctr" eaLnBrk="1" hangingPunct="1"/>
            <a:r>
              <a:rPr lang="ru-RU" altLang="ru-RU" sz="2000" b="1">
                <a:latin typeface="Arial" charset="0"/>
              </a:rPr>
              <a:t> традиционной народной культуры</a:t>
            </a:r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1"/>
          <p:cNvSpPr>
            <a:spLocks noChangeArrowheads="1"/>
          </p:cNvSpPr>
          <p:nvPr/>
        </p:nvSpPr>
        <p:spPr bwMode="auto">
          <a:xfrm>
            <a:off x="571500" y="142875"/>
            <a:ext cx="7604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Мероприятия по патриотическому воспитанию</a:t>
            </a:r>
            <a:endParaRPr lang="ru-RU" sz="240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3143250" y="571500"/>
            <a:ext cx="2268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Arial" charset="0"/>
              </a:rPr>
              <a:t>День Победы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40965" name="Рисунок 4" descr="P509530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1071546"/>
            <a:ext cx="4929222" cy="252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7" name="Рисунок 6" descr="P5095334.jpg"/>
          <p:cNvPicPr>
            <a:picLocks noChangeAspect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428596" y="3786189"/>
            <a:ext cx="8072494" cy="2874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9" name="Рисунок 8" descr="P509537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0694" y="1071546"/>
            <a:ext cx="3007742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8350" y="188913"/>
            <a:ext cx="500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6" descr="P509537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571480"/>
            <a:ext cx="8001056" cy="2973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372" name="Прямоугольник 3"/>
          <p:cNvSpPr>
            <a:spLocks noChangeArrowheads="1"/>
          </p:cNvSpPr>
          <p:nvPr/>
        </p:nvSpPr>
        <p:spPr bwMode="auto">
          <a:xfrm>
            <a:off x="3071813" y="0"/>
            <a:ext cx="2268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Arial" charset="0"/>
              </a:rPr>
              <a:t>День Победы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10" name="Рисунок 10" descr="P5095456.jpg"/>
          <p:cNvPicPr>
            <a:picLocks noChangeAspect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214282" y="3714752"/>
            <a:ext cx="4530385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6" descr="P5095551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90" y="3714752"/>
            <a:ext cx="3298154" cy="285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1071563" y="500063"/>
            <a:ext cx="300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Arial" charset="0"/>
              </a:rPr>
              <a:t>День памяти и скорби</a:t>
            </a:r>
            <a:endParaRPr lang="ru-RU" sz="2000">
              <a:solidFill>
                <a:srgbClr val="000099"/>
              </a:solidFill>
            </a:endParaRPr>
          </a:p>
        </p:txBody>
      </p:sp>
      <p:sp>
        <p:nvSpPr>
          <p:cNvPr id="5939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814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latin typeface="Arial" charset="0"/>
              </a:rPr>
              <a:t>Мероприятия по патриотическому воспитанию</a:t>
            </a:r>
            <a:endParaRPr lang="ru-RU" sz="2400"/>
          </a:p>
        </p:txBody>
      </p:sp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Рисунок 4" descr="DSCN219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928669"/>
            <a:ext cx="4218924" cy="278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10" name="Рисунок 5" descr="DSCN220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628" y="928671"/>
            <a:ext cx="3714776" cy="2785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399" name="Прямоугольник 6"/>
          <p:cNvSpPr>
            <a:spLocks noChangeArrowheads="1"/>
          </p:cNvSpPr>
          <p:nvPr/>
        </p:nvSpPr>
        <p:spPr bwMode="auto">
          <a:xfrm>
            <a:off x="4643438" y="500063"/>
            <a:ext cx="3074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Arial" charset="0"/>
              </a:rPr>
              <a:t>Акция «Свеча памяти»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47112" name="Рисунок 8" descr="IMG_20181104_182133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034" y="4097930"/>
            <a:ext cx="4572032" cy="2617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9401" name="Прямоугольник 9"/>
          <p:cNvSpPr>
            <a:spLocks noChangeArrowheads="1"/>
          </p:cNvSpPr>
          <p:nvPr/>
        </p:nvSpPr>
        <p:spPr bwMode="auto">
          <a:xfrm>
            <a:off x="857250" y="3714750"/>
            <a:ext cx="3495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Arial" charset="0"/>
              </a:rPr>
              <a:t>День народного единства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47114" name="Рисунок 10" descr="IMG_20181104_182808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14942" y="4071942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Прямоугольник 1"/>
          <p:cNvSpPr>
            <a:spLocks noChangeArrowheads="1"/>
          </p:cNvSpPr>
          <p:nvPr/>
        </p:nvSpPr>
        <p:spPr bwMode="auto">
          <a:xfrm>
            <a:off x="2357438" y="0"/>
            <a:ext cx="4786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0099"/>
                </a:solidFill>
                <a:latin typeface="Arial" charset="0"/>
              </a:rPr>
              <a:t>Выездные мероприятия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Рисунок 3" descr="фото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642918"/>
            <a:ext cx="4000528" cy="2581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421" name="Прямоугольник 4"/>
          <p:cNvSpPr>
            <a:spLocks noChangeArrowheads="1"/>
          </p:cNvSpPr>
          <p:nvPr/>
        </p:nvSpPr>
        <p:spPr bwMode="auto">
          <a:xfrm>
            <a:off x="285750" y="3214688"/>
            <a:ext cx="3998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Arial" charset="0"/>
              </a:rPr>
              <a:t>Беляева Александра на встрече</a:t>
            </a:r>
          </a:p>
          <a:p>
            <a:r>
              <a:rPr lang="ru-RU" sz="1400" b="1">
                <a:solidFill>
                  <a:srgbClr val="002060"/>
                </a:solidFill>
                <a:latin typeface="Arial" charset="0"/>
              </a:rPr>
              <a:t> с любителями творчества Евтушенко Е.А.</a:t>
            </a:r>
            <a:endParaRPr lang="ru-RU" sz="1400"/>
          </a:p>
        </p:txBody>
      </p:sp>
      <p:pic>
        <p:nvPicPr>
          <p:cNvPr id="48134" name="Рисунок 7" descr="DSCN171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642918"/>
            <a:ext cx="3500462" cy="2625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0423" name="Прямоугольник 8"/>
          <p:cNvSpPr>
            <a:spLocks noChangeArrowheads="1"/>
          </p:cNvSpPr>
          <p:nvPr/>
        </p:nvSpPr>
        <p:spPr bwMode="auto">
          <a:xfrm>
            <a:off x="4572000" y="3286125"/>
            <a:ext cx="3527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Победа в районном конкурсе стихов к 8 марта.  «Тебе, любовь моя»</a:t>
            </a:r>
            <a:endParaRPr lang="ru-RU" sz="1400"/>
          </a:p>
        </p:txBody>
      </p:sp>
      <p:pic>
        <p:nvPicPr>
          <p:cNvPr id="59400" name="Рисунок 9" descr="IMG_20180515_04072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24" y="3738563"/>
            <a:ext cx="1699667" cy="2407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0425" name="Прямоугольник 10"/>
          <p:cNvSpPr>
            <a:spLocks noChangeArrowheads="1"/>
          </p:cNvSpPr>
          <p:nvPr/>
        </p:nvSpPr>
        <p:spPr bwMode="auto">
          <a:xfrm>
            <a:off x="428625" y="6143625"/>
            <a:ext cx="28082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Участие в областном фестивале</a:t>
            </a:r>
          </a:p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 «Золотой микрофон»</a:t>
            </a:r>
            <a:endParaRPr lang="ru-RU" sz="1400"/>
          </a:p>
        </p:txBody>
      </p:sp>
      <p:pic>
        <p:nvPicPr>
          <p:cNvPr id="59402" name="Рисунок 11" descr="IMG_20180515_050730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3929063"/>
            <a:ext cx="157162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9403" name="Рисунок 12" descr="IMG_20180515_06021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960813"/>
            <a:ext cx="1571625" cy="225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9404" name="Рисунок 13" descr="IMG_20180515_04074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929063"/>
            <a:ext cx="1500187" cy="228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0429" name="Прямоугольник 15"/>
          <p:cNvSpPr>
            <a:spLocks noChangeArrowheads="1"/>
          </p:cNvSpPr>
          <p:nvPr/>
        </p:nvSpPr>
        <p:spPr bwMode="auto">
          <a:xfrm>
            <a:off x="3786188" y="6334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Победа и участие в районном фестивале «Зажигаем звёзды»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Прямоугольник 3"/>
          <p:cNvSpPr>
            <a:spLocks noChangeArrowheads="1"/>
          </p:cNvSpPr>
          <p:nvPr/>
        </p:nvSpPr>
        <p:spPr bwMode="auto">
          <a:xfrm>
            <a:off x="1571625" y="214313"/>
            <a:ext cx="610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charset="0"/>
              </a:rPr>
              <a:t>Зимние сельские игры в п. Подгорном</a:t>
            </a:r>
            <a:endParaRPr lang="ru-RU" sz="2000"/>
          </a:p>
        </p:txBody>
      </p:sp>
      <p:pic>
        <p:nvPicPr>
          <p:cNvPr id="32773" name="Рисунок 5" descr="DSCN134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642918"/>
            <a:ext cx="3714776" cy="2786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5" name="Рисунок 8" descr="DSCN1274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34" y="3714752"/>
            <a:ext cx="371745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6" name="Рисунок 10" descr="DSCN130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9124" y="3714752"/>
            <a:ext cx="371477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5" descr="DSCN1295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29124" y="642917"/>
            <a:ext cx="3714776" cy="2786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Прямоугольник 10"/>
          <p:cNvSpPr>
            <a:spLocks noChangeArrowheads="1"/>
          </p:cNvSpPr>
          <p:nvPr/>
        </p:nvSpPr>
        <p:spPr bwMode="auto">
          <a:xfrm>
            <a:off x="2214563" y="357188"/>
            <a:ext cx="5094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>
                <a:latin typeface="Vesna" pitchFamily="2" charset="0"/>
              </a:rPr>
              <a:t>Работа Администрации</a:t>
            </a:r>
            <a:endParaRPr lang="ru-RU" altLang="ru-RU" sz="2800">
              <a:latin typeface="Vesna" pitchFamily="2" charset="0"/>
            </a:endParaRPr>
          </a:p>
        </p:txBody>
      </p:sp>
      <p:sp>
        <p:nvSpPr>
          <p:cNvPr id="7172" name="Прямоугольник 13"/>
          <p:cNvSpPr>
            <a:spLocks noChangeArrowheads="1"/>
          </p:cNvSpPr>
          <p:nvPr/>
        </p:nvSpPr>
        <p:spPr bwMode="auto">
          <a:xfrm>
            <a:off x="179388" y="4221163"/>
            <a:ext cx="55800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539750" algn="just" eaLnBrk="1" hangingPunct="1">
              <a:buFont typeface="Wingdings" pitchFamily="2" charset="2"/>
              <a:buNone/>
            </a:pPr>
            <a:endParaRPr lang="ru-RU" altLang="ru-RU" sz="1600" baseline="30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39750" algn="just">
              <a:buFont typeface="Wingdings" pitchFamily="2" charset="2"/>
              <a:buChar char="ü"/>
            </a:pPr>
            <a:endParaRPr lang="ru-RU" alt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533871" y="1259438"/>
            <a:ext cx="4047119" cy="303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5"/>
          <p:cNvSpPr>
            <a:spLocks noChangeArrowheads="1"/>
          </p:cNvSpPr>
          <p:nvPr/>
        </p:nvSpPr>
        <p:spPr bwMode="auto">
          <a:xfrm>
            <a:off x="3203575" y="4581525"/>
            <a:ext cx="4968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Выдано: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67 доверенностей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428 справок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4 выписки из похозяйственных книг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Прямоугольник 3"/>
          <p:cNvSpPr>
            <a:spLocks noChangeArrowheads="1"/>
          </p:cNvSpPr>
          <p:nvPr/>
        </p:nvSpPr>
        <p:spPr bwMode="auto">
          <a:xfrm>
            <a:off x="1000125" y="285750"/>
            <a:ext cx="6678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charset="0"/>
              </a:rPr>
              <a:t>Летние районные сельские игры в п. Подгорном</a:t>
            </a:r>
            <a:endParaRPr lang="ru-RU" sz="2000"/>
          </a:p>
        </p:txBody>
      </p:sp>
      <p:pic>
        <p:nvPicPr>
          <p:cNvPr id="34821" name="Рисунок 6" descr="DSCN2869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857232"/>
            <a:ext cx="4638252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2" name="Рисунок 7" descr="DSCN287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39235" y="857232"/>
            <a:ext cx="361904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3" name="Рисунок 8" descr="DSCN2892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3714752"/>
            <a:ext cx="4034147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4" name="Рисунок 9" descr="DSCN3018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71999" y="3714752"/>
            <a:ext cx="4357719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Прямоугольник 2"/>
          <p:cNvSpPr>
            <a:spLocks noChangeArrowheads="1"/>
          </p:cNvSpPr>
          <p:nvPr/>
        </p:nvSpPr>
        <p:spPr bwMode="auto">
          <a:xfrm>
            <a:off x="1755775" y="260350"/>
            <a:ext cx="5675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Профилактика наркомании, табакокурения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35846" name="Рисунок 7" descr="DSC0260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34" y="714356"/>
            <a:ext cx="5000660" cy="280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8" name="Рисунок 9" descr="DSC0261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43372" y="3677458"/>
            <a:ext cx="4643470" cy="260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9" name="Рисунок 10" descr="DSCN3220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43569" y="714356"/>
            <a:ext cx="3089456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50" name="Рисунок 11" descr="DSCN3243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34" y="3714752"/>
            <a:ext cx="343057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Прямоугольник 1"/>
          <p:cNvSpPr>
            <a:spLocks noChangeArrowheads="1"/>
          </p:cNvSpPr>
          <p:nvPr/>
        </p:nvSpPr>
        <p:spPr bwMode="auto">
          <a:xfrm>
            <a:off x="1214438" y="0"/>
            <a:ext cx="6030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Мероприятия по</a:t>
            </a:r>
          </a:p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формированию здорового образа жизни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4" descr="DSCN173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14414" y="642918"/>
            <a:ext cx="3239389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0" name="Рисунок 6" descr="DSCN186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642917"/>
            <a:ext cx="3214710" cy="240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518" name="Прямоугольник 7"/>
          <p:cNvSpPr>
            <a:spLocks noChangeArrowheads="1"/>
          </p:cNvSpPr>
          <p:nvPr/>
        </p:nvSpPr>
        <p:spPr bwMode="auto">
          <a:xfrm>
            <a:off x="2071688" y="3000375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2060"/>
                </a:solidFill>
                <a:latin typeface="Arial" charset="0"/>
              </a:rPr>
              <a:t>Спортивные мероприятия</a:t>
            </a:r>
            <a:endParaRPr lang="ru-RU" sz="1400"/>
          </a:p>
        </p:txBody>
      </p:sp>
      <p:pic>
        <p:nvPicPr>
          <p:cNvPr id="36872" name="Рисунок 8" descr="DSCN1265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3849" y="3357562"/>
            <a:ext cx="3821231" cy="221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520" name="Прямоугольник 9"/>
          <p:cNvSpPr>
            <a:spLocks noChangeArrowheads="1"/>
          </p:cNvSpPr>
          <p:nvPr/>
        </p:nvSpPr>
        <p:spPr bwMode="auto">
          <a:xfrm>
            <a:off x="500063" y="5643563"/>
            <a:ext cx="324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Спортивные игры ко дню Зимних видов спорта</a:t>
            </a:r>
            <a:endParaRPr lang="ru-RU" sz="1400"/>
          </a:p>
        </p:txBody>
      </p:sp>
      <p:pic>
        <p:nvPicPr>
          <p:cNvPr id="36874" name="Рисунок 10" descr="DSCN309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6248" y="3357562"/>
            <a:ext cx="4432300" cy="220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4522" name="Прямоугольник 11"/>
          <p:cNvSpPr>
            <a:spLocks noChangeArrowheads="1"/>
          </p:cNvSpPr>
          <p:nvPr/>
        </p:nvSpPr>
        <p:spPr bwMode="auto">
          <a:xfrm>
            <a:off x="4214813" y="5643563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Спортивные игры ко Дню российского флага</a:t>
            </a:r>
            <a:endParaRPr lang="ru-RU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Прямоугольник 1"/>
          <p:cNvSpPr>
            <a:spLocks noChangeArrowheads="1"/>
          </p:cNvSpPr>
          <p:nvPr/>
        </p:nvSpPr>
        <p:spPr bwMode="auto">
          <a:xfrm>
            <a:off x="1258888" y="0"/>
            <a:ext cx="5581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Мероприятия по</a:t>
            </a:r>
          </a:p>
          <a:p>
            <a:pPr algn="ctr" eaLnBrk="1" hangingPunct="1"/>
            <a:r>
              <a:rPr lang="ru-RU" altLang="ru-RU" sz="2000" b="1">
                <a:solidFill>
                  <a:srgbClr val="000099"/>
                </a:solidFill>
                <a:latin typeface="Arial" charset="0"/>
              </a:rPr>
              <a:t>формированию здорового образа жизни</a:t>
            </a:r>
            <a:endParaRPr lang="ru-RU" sz="2000">
              <a:solidFill>
                <a:srgbClr val="000099"/>
              </a:solidFill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Рисунок 8" descr="DSCN198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704831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541" name="Прямоугольник 9"/>
          <p:cNvSpPr>
            <a:spLocks noChangeArrowheads="1"/>
          </p:cNvSpPr>
          <p:nvPr/>
        </p:nvSpPr>
        <p:spPr bwMode="auto">
          <a:xfrm>
            <a:off x="2643188" y="3429000"/>
            <a:ext cx="3262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Arial" charset="0"/>
              </a:rPr>
              <a:t>Спортивные игры ко Дню Победы</a:t>
            </a:r>
            <a:endParaRPr lang="ru-RU" sz="1400"/>
          </a:p>
        </p:txBody>
      </p:sp>
      <p:pic>
        <p:nvPicPr>
          <p:cNvPr id="8" name="Рисунок 6" descr="DSCN201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714356"/>
            <a:ext cx="3643338" cy="270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5543" name="Прямоугольник 3"/>
          <p:cNvSpPr>
            <a:spLocks noChangeArrowheads="1"/>
          </p:cNvSpPr>
          <p:nvPr/>
        </p:nvSpPr>
        <p:spPr bwMode="auto">
          <a:xfrm>
            <a:off x="857250" y="6286500"/>
            <a:ext cx="7150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latin typeface="Arial" charset="0"/>
              </a:rPr>
              <a:t>Волейбольная встреча команд Костинского МО и Широковского МО</a:t>
            </a:r>
            <a:endParaRPr lang="ru-RU" sz="1600"/>
          </a:p>
        </p:txBody>
      </p:sp>
      <p:pic>
        <p:nvPicPr>
          <p:cNvPr id="10" name="Рисунок 4" descr="DSC00069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2910" y="3857628"/>
            <a:ext cx="757242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 descr="граммота победителя20181207_183640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928670"/>
            <a:ext cx="5757037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563" name="Прямоугольник 2"/>
          <p:cNvSpPr>
            <a:spLocks noChangeArrowheads="1"/>
          </p:cNvSpPr>
          <p:nvPr/>
        </p:nvSpPr>
        <p:spPr bwMode="auto">
          <a:xfrm>
            <a:off x="1979613" y="188913"/>
            <a:ext cx="388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0099"/>
                </a:solidFill>
                <a:latin typeface="Arial" charset="0"/>
              </a:rPr>
              <a:t>Конкурс логотипов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97"/>
          <a:stretch/>
        </p:blipFill>
        <p:spPr bwMode="auto">
          <a:xfrm>
            <a:off x="5781368" y="3357546"/>
            <a:ext cx="3264309" cy="3286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1785938" y="0"/>
            <a:ext cx="5278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0099"/>
                </a:solidFill>
                <a:latin typeface="Arial" charset="0"/>
              </a:rPr>
              <a:t>Костинская сельская библиотека</a:t>
            </a:r>
            <a:endParaRPr lang="ru-RU" sz="2400">
              <a:solidFill>
                <a:srgbClr val="000099"/>
              </a:solidFill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16913" y="188913"/>
            <a:ext cx="500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4" descr="DSCN365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6726" y="642918"/>
            <a:ext cx="3819522" cy="2864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9" name="Рисунок 7" descr="DSCN366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00562" y="642918"/>
            <a:ext cx="385765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1" descr="P1070992-768x576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6726" y="3714752"/>
            <a:ext cx="3819522" cy="2917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2" descr="IMG_20171111_112508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00562" y="3714752"/>
            <a:ext cx="3904528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7285" y="1566951"/>
            <a:ext cx="5884944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000" b="1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Спасибо</a:t>
            </a:r>
          </a:p>
          <a:p>
            <a:pPr algn="ctr">
              <a:defRPr/>
            </a:pPr>
            <a:r>
              <a:rPr lang="ru-RU" sz="8000" b="1" dirty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Прямоугольник 9"/>
          <p:cNvSpPr>
            <a:spLocks noChangeArrowheads="1"/>
          </p:cNvSpPr>
          <p:nvPr/>
        </p:nvSpPr>
        <p:spPr bwMode="auto">
          <a:xfrm>
            <a:off x="2857500" y="428625"/>
            <a:ext cx="2333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800" b="1">
                <a:latin typeface="Vesna" pitchFamily="2" charset="0"/>
              </a:rPr>
              <a:t>Воинский учет</a:t>
            </a:r>
            <a:endParaRPr lang="ru-RU" altLang="ru-RU" sz="2800">
              <a:latin typeface="Vesna" pitchFamily="2" charset="0"/>
            </a:endParaRP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screen">
            <a:extLst/>
          </a:blip>
          <a:srcRect/>
          <a:stretch>
            <a:fillRect/>
          </a:stretch>
        </p:blipFill>
        <p:spPr bwMode="auto">
          <a:xfrm>
            <a:off x="357188" y="3212976"/>
            <a:ext cx="4410075" cy="311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7" name="Прямоугольник 11"/>
          <p:cNvSpPr>
            <a:spLocks noChangeArrowheads="1"/>
          </p:cNvSpPr>
          <p:nvPr/>
        </p:nvSpPr>
        <p:spPr bwMode="auto">
          <a:xfrm>
            <a:off x="3786188" y="1112838"/>
            <a:ext cx="53578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Пребывающих в запасе –  </a:t>
            </a:r>
          </a:p>
          <a:p>
            <a:pPr algn="ctr" eaLnBrk="1" hangingPunct="1">
              <a:buFont typeface="Wingdings" pitchFamily="2" charset="2"/>
              <a:buChar char="v"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158 граждан;</a:t>
            </a:r>
          </a:p>
          <a:p>
            <a:pPr algn="ctr" eaLnBrk="1" hangingPunct="1">
              <a:buFont typeface="Wingdings" pitchFamily="2" charset="2"/>
              <a:buChar char="v"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 5 офицеров.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altLang="ru-RU" sz="2800">
                <a:latin typeface="Times New Roman" pitchFamily="18" charset="0"/>
                <a:cs typeface="Times New Roman" pitchFamily="18" charset="0"/>
              </a:rPr>
              <a:t>Призывников – 40.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29625" y="0"/>
            <a:ext cx="500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5"/>
          <p:cNvSpPr>
            <a:spLocks noChangeArrowheads="1"/>
          </p:cNvSpPr>
          <p:nvPr/>
        </p:nvSpPr>
        <p:spPr bwMode="auto">
          <a:xfrm>
            <a:off x="1476375" y="981075"/>
            <a:ext cx="59293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latin typeface="Vesna" pitchFamily="2" charset="0"/>
              </a:rPr>
              <a:t>Ремонт и содержание дорог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9591" y="1500187"/>
            <a:ext cx="7530033" cy="4831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88963" y="322263"/>
            <a:ext cx="792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800" b="1" dirty="0">
                <a:latin typeface="+mj-lt"/>
              </a:rPr>
              <a:t>Ограждение парка ветеранов ВОВ</a:t>
            </a:r>
          </a:p>
        </p:txBody>
      </p:sp>
      <p:pic>
        <p:nvPicPr>
          <p:cNvPr id="29698" name="Picture 2" descr="C:\Users\User\Desktop\забор\P50953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87" y="1088425"/>
            <a:ext cx="4752528" cy="356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697" name="Picture 1" descr="C:\Users\User\Desktop\забор\DSC0361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915" y="3191139"/>
            <a:ext cx="517422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395288" y="1196975"/>
            <a:ext cx="728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ДО</a:t>
            </a:r>
          </a:p>
        </p:txBody>
      </p:sp>
      <p:sp>
        <p:nvSpPr>
          <p:cNvPr id="10246" name="TextBox 3"/>
          <p:cNvSpPr txBox="1">
            <a:spLocks noChangeArrowheads="1"/>
          </p:cNvSpPr>
          <p:nvPr/>
        </p:nvSpPr>
        <p:spPr bwMode="auto">
          <a:xfrm>
            <a:off x="7092950" y="3190875"/>
            <a:ext cx="139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ПОСЛЕ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2026</TotalTime>
  <Words>923</Words>
  <Application>Microsoft Office PowerPoint</Application>
  <PresentationFormat>Экран (4:3)</PresentationFormat>
  <Paragraphs>266</Paragraphs>
  <Slides>66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5" baseType="lpstr">
      <vt:lpstr>Calibri</vt:lpstr>
      <vt:lpstr>Arial</vt:lpstr>
      <vt:lpstr>Adventure</vt:lpstr>
      <vt:lpstr>Vesna</vt:lpstr>
      <vt:lpstr>Times New Roman</vt:lpstr>
      <vt:lpstr>Wingdings</vt:lpstr>
      <vt:lpstr>Constantia</vt:lpstr>
      <vt:lpstr>Тема Office</vt:lpstr>
      <vt:lpstr>Диаграмма Microsoft Excel</vt:lpstr>
      <vt:lpstr>Слайд 1</vt:lpstr>
      <vt:lpstr>Слайд 2</vt:lpstr>
      <vt:lpstr>Анализ исполнения доходной части бюджета Костинского муниципального образования, в рублях </vt:lpstr>
      <vt:lpstr>Анализ исполнения расходной части бюджета Костинского муниципального образования, в рублях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Замена тротуара по улице Центральная</vt:lpstr>
      <vt:lpstr>Слайд 13</vt:lpstr>
      <vt:lpstr>Слайд 14</vt:lpstr>
      <vt:lpstr>Предупреждение ЧС и обеспечение пожарной безопасности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Taiga</dc:creator>
  <cp:lastModifiedBy>User</cp:lastModifiedBy>
  <cp:revision>189</cp:revision>
  <dcterms:created xsi:type="dcterms:W3CDTF">2014-03-02T06:12:20Z</dcterms:created>
  <dcterms:modified xsi:type="dcterms:W3CDTF">2019-04-08T00:39:53Z</dcterms:modified>
</cp:coreProperties>
</file>